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
  </p:notesMasterIdLst>
  <p:sldIdLst>
    <p:sldId id="261"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57"/>
    <p:restoredTop sz="94660"/>
  </p:normalViewPr>
  <p:slideViewPr>
    <p:cSldViewPr snapToGrid="0">
      <p:cViewPr varScale="1">
        <p:scale>
          <a:sx n="115" d="100"/>
          <a:sy n="115" d="100"/>
        </p:scale>
        <p:origin x="-954" y="-78"/>
      </p:cViewPr>
      <p:guideLst/>
    </p:cSldViewPr>
  </p:slideViewPr>
  <p:notesTextViewPr>
    <p:cViewPr>
      <p:scale>
        <a:sx n="1" d="1"/>
        <a:sy n="1" d="1"/>
      </p:scale>
      <p:origin x="0" y="0"/>
    </p:cViewPr>
  </p:notesText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14"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1115"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16" name="スライド イメージ プレースホルダー 3"/>
          <p:cNvSpPr>
            <a:spLocks noGrp="1" noRot="1" noChangeAspect="1"/>
          </p:cNvSpPr>
          <p:nvPr>
            <p:ph type="sldImg" idx="2"/>
          </p:nvPr>
        </p:nvSpPr>
        <p:spPr>
          <a:xfrm>
            <a:off x="90487" y="745450"/>
            <a:ext cx="6626225" cy="3727252"/>
          </a:xfrm>
          <a:prstGeom prst="rect">
            <a:avLst/>
          </a:prstGeom>
          <a:noFill/>
          <a:ln w="12700">
            <a:solidFill>
              <a:prstClr val="black"/>
            </a:solidFill>
          </a:ln>
        </p:spPr>
        <p:txBody>
          <a:bodyPr vert="horz" lIns="91440" tIns="45720" rIns="91440" bIns="45720" rtlCol="0" anchor="ctr"/>
          <a:lstStyle/>
          <a:p>
            <a:endParaRPr lang="ja-JP" altLang="en-US"/>
          </a:p>
        </p:txBody>
      </p:sp>
      <p:sp>
        <p:nvSpPr>
          <p:cNvPr id="1117"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18"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1119"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1032"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1033" name="日付プレースホルダー 3"/>
          <p:cNvSpPr>
            <a:spLocks noGrp="1"/>
          </p:cNvSpPr>
          <p:nvPr>
            <p:ph type="dt" sz="half" idx="10"/>
          </p:nvPr>
        </p:nvSpPr>
        <p:spPr/>
        <p:txBody>
          <a:bodyPr/>
          <a:lstStyle/>
          <a:p>
            <a:fld id="{0BDF8901-F8C3-4661-9A5D-D3E509147338}" type="datetimeFigureOut">
              <a:rPr kumimoji="1" lang="ja-JP" altLang="en-US" smtClean="0"/>
              <a:t>2023/12/19</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81555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p>
        </p:txBody>
      </p:sp>
      <p:sp>
        <p:nvSpPr>
          <p:cNvPr id="1089"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ー 3"/>
          <p:cNvSpPr>
            <a:spLocks noGrp="1"/>
          </p:cNvSpPr>
          <p:nvPr>
            <p:ph type="dt" sz="half" idx="10"/>
          </p:nvPr>
        </p:nvSpPr>
        <p:spPr/>
        <p:txBody>
          <a:bodyPr/>
          <a:lstStyle/>
          <a:p>
            <a:fld id="{0BDF8901-F8C3-4661-9A5D-D3E509147338}" type="datetimeFigureOut">
              <a:rPr kumimoji="1" lang="ja-JP" altLang="en-US" smtClean="0"/>
              <a:t>2023/12/19</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39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1095"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ー 3"/>
          <p:cNvSpPr>
            <a:spLocks noGrp="1"/>
          </p:cNvSpPr>
          <p:nvPr>
            <p:ph type="dt" sz="half" idx="10"/>
          </p:nvPr>
        </p:nvSpPr>
        <p:spPr/>
        <p:txBody>
          <a:bodyPr/>
          <a:lstStyle/>
          <a:p>
            <a:fld id="{0BDF8901-F8C3-4661-9A5D-D3E509147338}" type="datetimeFigureOut">
              <a:rPr kumimoji="1" lang="ja-JP" altLang="en-US" smtClean="0"/>
              <a:t>2023/12/19</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02429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p>
            <a:fld id="{0BDF8901-F8C3-4661-9A5D-D3E509147338}" type="datetimeFigureOut">
              <a:rPr kumimoji="1" lang="ja-JP" altLang="en-US" smtClean="0"/>
              <a:t>2023/12/19</a:t>
            </a:fld>
            <a:endParaRPr kumimoji="1" lang="ja-JP" altLang="en-US"/>
          </a:p>
        </p:txBody>
      </p:sp>
      <p:sp>
        <p:nvSpPr>
          <p:cNvPr id="1040" name="フッター プレースホルダー 4"/>
          <p:cNvSpPr>
            <a:spLocks noGrp="1"/>
          </p:cNvSpPr>
          <p:nvPr>
            <p:ph type="ftr" sz="quarter" idx="11"/>
          </p:nvPr>
        </p:nvSpPr>
        <p:spPr/>
        <p:txBody>
          <a:bodyPr/>
          <a:lstStyle/>
          <a:p>
            <a:endParaRPr kumimoji="1" lang="ja-JP" altLang="en-US"/>
          </a:p>
        </p:txBody>
      </p:sp>
      <p:sp>
        <p:nvSpPr>
          <p:cNvPr id="1041"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41890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1044"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0BDF8901-F8C3-4661-9A5D-D3E509147338}" type="datetimeFigureOut">
              <a:rPr kumimoji="1" lang="ja-JP" altLang="en-US" smtClean="0"/>
              <a:t>2023/12/19</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23739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p>
        </p:txBody>
      </p:sp>
      <p:sp>
        <p:nvSpPr>
          <p:cNvPr id="1050"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ー 4"/>
          <p:cNvSpPr>
            <a:spLocks noGrp="1"/>
          </p:cNvSpPr>
          <p:nvPr>
            <p:ph type="dt" sz="half" idx="10"/>
          </p:nvPr>
        </p:nvSpPr>
        <p:spPr/>
        <p:txBody>
          <a:bodyPr/>
          <a:lstStyle/>
          <a:p>
            <a:fld id="{0BDF8901-F8C3-4661-9A5D-D3E509147338}" type="datetimeFigureOut">
              <a:rPr kumimoji="1" lang="ja-JP" altLang="en-US" smtClean="0"/>
              <a:t>2023/12/19</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7931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1057"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ー 6"/>
          <p:cNvSpPr>
            <a:spLocks noGrp="1"/>
          </p:cNvSpPr>
          <p:nvPr>
            <p:ph type="dt" sz="half" idx="10"/>
          </p:nvPr>
        </p:nvSpPr>
        <p:spPr/>
        <p:txBody>
          <a:bodyPr/>
          <a:lstStyle/>
          <a:p>
            <a:fld id="{0BDF8901-F8C3-4661-9A5D-D3E509147338}" type="datetimeFigureOut">
              <a:rPr kumimoji="1" lang="ja-JP" altLang="en-US" smtClean="0"/>
              <a:t>2023/12/19</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213920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p>
        </p:txBody>
      </p:sp>
      <p:sp>
        <p:nvSpPr>
          <p:cNvPr id="1066" name="日付プレースホルダー 2"/>
          <p:cNvSpPr>
            <a:spLocks noGrp="1"/>
          </p:cNvSpPr>
          <p:nvPr>
            <p:ph type="dt" sz="half" idx="10"/>
          </p:nvPr>
        </p:nvSpPr>
        <p:spPr/>
        <p:txBody>
          <a:bodyPr/>
          <a:lstStyle/>
          <a:p>
            <a:fld id="{0BDF8901-F8C3-4661-9A5D-D3E509147338}" type="datetimeFigureOut">
              <a:rPr kumimoji="1" lang="ja-JP" altLang="en-US" smtClean="0"/>
              <a:t>2023/12/19</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68619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0BDF8901-F8C3-4661-9A5D-D3E509147338}" type="datetimeFigureOut">
              <a:rPr kumimoji="1" lang="ja-JP" altLang="en-US" smtClean="0"/>
              <a:t>2023/12/19</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93625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1075"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0BDF8901-F8C3-4661-9A5D-D3E509147338}" type="datetimeFigureOut">
              <a:rPr kumimoji="1" lang="ja-JP" altLang="en-US" smtClean="0"/>
              <a:t>2023/12/19</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12127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1082"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0BDF8901-F8C3-4661-9A5D-D3E509147338}" type="datetimeFigureOut">
              <a:rPr kumimoji="1" lang="ja-JP" altLang="en-US" smtClean="0"/>
              <a:t>2023/12/19</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567344360"/>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1026"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F8901-F8C3-4661-9A5D-D3E509147338}" type="datetimeFigureOut">
              <a:rPr kumimoji="1" lang="ja-JP" altLang="en-US" smtClean="0"/>
              <a:t>2023/12/19</a:t>
            </a:fld>
            <a:endParaRPr kumimoji="1" lang="ja-JP" altLang="en-US"/>
          </a:p>
        </p:txBody>
      </p:sp>
      <p:sp>
        <p:nvSpPr>
          <p:cNvPr id="1028"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629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hyperlink" Target="https://www.youtube.com/playlist?list=PLMG33RKISnWgpWG4SSXpn8JiZsCl_5MM5" TargetMode="External" /><Relationship Id="rId2" Type="http://schemas.openxmlformats.org/officeDocument/2006/relationships/image" Target="../media/image1.png" /><Relationship Id="rId3"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0" name="タイトル 1"/>
          <p:cNvSpPr>
            <a:spLocks noGrp="1"/>
          </p:cNvSpPr>
          <p:nvPr>
            <p:ph type="ctrTitle"/>
          </p:nvPr>
        </p:nvSpPr>
        <p:spPr>
          <a:xfrm>
            <a:off x="1813410" y="76577"/>
            <a:ext cx="10462135" cy="562723"/>
          </a:xfrm>
        </p:spPr>
        <p:txBody>
          <a:bodyPr>
            <a:normAutofit fontScale="90000"/>
          </a:bodyPr>
          <a:lstStyle/>
          <a:p>
            <a:r>
              <a:rPr lang="ja-JP" altLang="en-US" sz="3200" b="1" dirty="0">
                <a:latin typeface="Meiryo UI" panose="020B0604030504040204" pitchFamily="50" charset="-128"/>
                <a:ea typeface="Meiryo UI" panose="020B0604030504040204" pitchFamily="50" charset="-128"/>
              </a:rPr>
              <a:t>電子申請・届出システム　操作ガイド（事業所向け）説明動画</a:t>
            </a:r>
            <a:endParaRPr kumimoji="1" lang="ja-JP" altLang="en-US" sz="3200" b="1" dirty="0"/>
          </a:p>
        </p:txBody>
      </p:sp>
      <p:sp>
        <p:nvSpPr>
          <p:cNvPr id="1101" name="正方形/長方形 12"/>
          <p:cNvSpPr/>
          <p:nvPr/>
        </p:nvSpPr>
        <p:spPr>
          <a:xfrm>
            <a:off x="534033" y="745066"/>
            <a:ext cx="11199510" cy="579334"/>
          </a:xfrm>
          <a:prstGeom prst="rect">
            <a:avLst/>
          </a:prstGeom>
        </p:spPr>
        <p:txBody>
          <a:bodyPr wrap="square">
            <a:spAutoFit/>
          </a:bodyPr>
          <a:lstStyle/>
          <a:p>
            <a:endParaRPr lang="ja-JP" altLang="en-US" sz="1400" b="1" dirty="0"/>
          </a:p>
          <a:p>
            <a:endParaRPr lang="ja-JP" altLang="en-US" b="1" dirty="0"/>
          </a:p>
        </p:txBody>
      </p:sp>
      <p:sp>
        <p:nvSpPr>
          <p:cNvPr id="1102" name="正方形/長方形 28"/>
          <p:cNvSpPr/>
          <p:nvPr/>
        </p:nvSpPr>
        <p:spPr>
          <a:xfrm>
            <a:off x="92401" y="60632"/>
            <a:ext cx="1560230" cy="4713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事業所</a:t>
            </a:r>
            <a:r>
              <a:rPr kumimoji="1" lang="ja-JP" altLang="en-US" sz="2000" b="1" dirty="0">
                <a:solidFill>
                  <a:schemeClr val="tx1"/>
                </a:solidFill>
              </a:rPr>
              <a:t>向け</a:t>
            </a:r>
          </a:p>
        </p:txBody>
      </p:sp>
      <p:sp>
        <p:nvSpPr>
          <p:cNvPr id="1103" name="正方形/長方形 2"/>
          <p:cNvSpPr/>
          <p:nvPr/>
        </p:nvSpPr>
        <p:spPr>
          <a:xfrm>
            <a:off x="523956" y="623895"/>
            <a:ext cx="11259964" cy="523220"/>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操作ガイド（事業所向け）説明動画</a:t>
            </a:r>
            <a:r>
              <a:rPr lang="ja-JP" altLang="en-US" sz="1400" b="1" dirty="0"/>
              <a:t>は、「操作ガイド（事業所向け）」を基に実際にシステムを利用しながら操作手順を動画で説明しています。機能別に説明する各編と、それらをまとめた「まとめ編」がありますので適宜利用ください。。</a:t>
            </a:r>
          </a:p>
        </p:txBody>
      </p:sp>
      <p:grpSp>
        <p:nvGrpSpPr>
          <p:cNvPr id="1104" name="グループ化 5"/>
          <p:cNvGrpSpPr/>
          <p:nvPr/>
        </p:nvGrpSpPr>
        <p:grpSpPr>
          <a:xfrm>
            <a:off x="433271" y="1105989"/>
            <a:ext cx="11380880" cy="1397778"/>
            <a:chOff x="423194" y="1164860"/>
            <a:chExt cx="11380880" cy="1972187"/>
          </a:xfrm>
        </p:grpSpPr>
        <p:grpSp>
          <p:nvGrpSpPr>
            <p:cNvPr id="1105" name="グループ化 24"/>
            <p:cNvGrpSpPr/>
            <p:nvPr/>
          </p:nvGrpSpPr>
          <p:grpSpPr>
            <a:xfrm>
              <a:off x="423194" y="1164860"/>
              <a:ext cx="11380880" cy="1972187"/>
              <a:chOff x="413117" y="1531922"/>
              <a:chExt cx="11380880" cy="1769279"/>
            </a:xfrm>
          </p:grpSpPr>
          <p:sp>
            <p:nvSpPr>
              <p:cNvPr id="1106" name="正方形/長方形 6"/>
              <p:cNvSpPr/>
              <p:nvPr/>
            </p:nvSpPr>
            <p:spPr>
              <a:xfrm>
                <a:off x="413117" y="1769935"/>
                <a:ext cx="11380880" cy="15312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1107" name="楕円 23"/>
              <p:cNvSpPr/>
              <p:nvPr/>
            </p:nvSpPr>
            <p:spPr>
              <a:xfrm>
                <a:off x="513879" y="1531922"/>
                <a:ext cx="2229321" cy="4754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ご利用方法</a:t>
                </a:r>
              </a:p>
            </p:txBody>
          </p:sp>
        </p:grpSp>
        <p:sp>
          <p:nvSpPr>
            <p:cNvPr id="1108" name="正方形/長方形 3"/>
            <p:cNvSpPr/>
            <p:nvPr/>
          </p:nvSpPr>
          <p:spPr>
            <a:xfrm>
              <a:off x="544110" y="1557637"/>
              <a:ext cx="11169279" cy="738234"/>
            </a:xfrm>
            <a:prstGeom prst="rect">
              <a:avLst/>
            </a:prstGeom>
          </p:spPr>
          <p:txBody>
            <a:bodyPr wrap="square">
              <a:spAutoFit/>
            </a:bodyPr>
            <a:lstStyle/>
            <a:p>
              <a:r>
                <a:rPr lang="ja-JP" altLang="en-US" sz="1400" b="1" dirty="0"/>
                <a:t>以下のリンク・</a:t>
              </a:r>
              <a:r>
                <a:rPr lang="en-US" altLang="ja-JP" sz="1400" b="1" dirty="0"/>
                <a:t>QR</a:t>
              </a:r>
              <a:r>
                <a:rPr lang="ja-JP" altLang="en-US" sz="1400" b="1" dirty="0"/>
                <a:t>コードから厚生労働省</a:t>
              </a:r>
              <a:r>
                <a:rPr lang="en-US" altLang="ja-JP" sz="1400" b="1" dirty="0"/>
                <a:t>YouTube</a:t>
              </a:r>
              <a:r>
                <a:rPr lang="ja-JP" altLang="en-US" sz="1400" b="1" dirty="0"/>
                <a:t>チャンネルにアクセスしご視聴ください</a:t>
              </a:r>
              <a:endParaRPr lang="en-US" altLang="ja-JP" sz="1400" b="1" dirty="0"/>
            </a:p>
            <a:p>
              <a:r>
                <a:rPr lang="ja-JP" altLang="en-US" sz="1400" b="1" dirty="0"/>
                <a:t>なお、電子申請・届出システムの右上ヘルプより遷移するページにもリンクが掲載されています。</a:t>
              </a:r>
            </a:p>
          </p:txBody>
        </p:sp>
      </p:grpSp>
      <p:sp>
        <p:nvSpPr>
          <p:cNvPr id="1109" name="正方形/長方形 11"/>
          <p:cNvSpPr/>
          <p:nvPr/>
        </p:nvSpPr>
        <p:spPr>
          <a:xfrm>
            <a:off x="9500783" y="6461592"/>
            <a:ext cx="2473972" cy="3305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lumMod val="50000"/>
                    <a:lumOff val="50000"/>
                  </a:schemeClr>
                </a:solidFill>
              </a:rPr>
              <a:t>後志広域連合</a:t>
            </a:r>
            <a:endParaRPr kumimoji="1" lang="ja-JP" altLang="en-US" b="1" dirty="0">
              <a:solidFill>
                <a:schemeClr val="tx1">
                  <a:lumMod val="50000"/>
                  <a:lumOff val="50000"/>
                </a:schemeClr>
              </a:solidFill>
            </a:endParaRPr>
          </a:p>
        </p:txBody>
      </p:sp>
      <p:graphicFrame>
        <p:nvGraphicFramePr>
          <p:cNvPr id="1110" name="表 4"/>
          <p:cNvGraphicFramePr>
            <a:graphicFrameLocks noGrp="1"/>
          </p:cNvGraphicFramePr>
          <p:nvPr>
            <p:extLst>
              <p:ext uri="{D42A27DB-BD31-4B8C-83A1-F6EECF244321}">
                <p14:modId xmlns:p14="http://schemas.microsoft.com/office/powerpoint/2010/main" val="531752253"/>
              </p:ext>
            </p:extLst>
          </p:nvPr>
        </p:nvGraphicFramePr>
        <p:xfrm>
          <a:off x="882649" y="2576727"/>
          <a:ext cx="9772758" cy="3811905"/>
        </p:xfrm>
        <a:graphic>
          <a:graphicData uri="http://schemas.openxmlformats.org/drawingml/2006/table">
            <a:tbl>
              <a:tblPr/>
              <a:tblGrid>
                <a:gridCol w="3847762">
                  <a:extLst>
                    <a:ext uri="{9D8B030D-6E8A-4147-A177-3AD203B41FA5}"/>
                  </a:extLst>
                </a:gridCol>
                <a:gridCol w="5116408">
                  <a:extLst>
                    <a:ext uri="{9D8B030D-6E8A-4147-A177-3AD203B41FA5}"/>
                  </a:extLst>
                </a:gridCol>
                <a:gridCol w="808588">
                  <a:extLst>
                    <a:ext uri="{9D8B030D-6E8A-4147-A177-3AD203B41FA5}"/>
                  </a:extLst>
                </a:gridCol>
              </a:tblGrid>
              <a:tr h="238125">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動画タイトル</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rPr>
                        <a:t>説明文</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時間</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電子申請届出システムの機能、システムの利用に必要な設定や準備、システム上の共通操作の説明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7:41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申請届出メニュー（共通機能）編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トップ画面にある各種共通機能の説明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6:05</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extLst>
              </a:tr>
              <a:tr h="510540">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11:18</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extLst>
              </a:tr>
              <a:tr h="51054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加算届出編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加算届出提出時の操作手順の説明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4:36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extLst>
              </a:tr>
              <a:tr h="510540">
                <a:tc>
                  <a:txBody>
                    <a:bodyPr/>
                    <a:lstStyle/>
                    <a:p>
                      <a:pPr algn="l"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申請届出状況確認編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申請届出状況の確認の説明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14:31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まとめ編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利用準備編～申請届出状況確認編をまとめて視聴できます。</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55:26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extLst>
              </a:tr>
            </a:tbl>
          </a:graphicData>
        </a:graphic>
      </p:graphicFrame>
      <p:sp>
        <p:nvSpPr>
          <p:cNvPr id="1111" name="テキスト ボックス 7"/>
          <p:cNvSpPr txBox="1"/>
          <p:nvPr/>
        </p:nvSpPr>
        <p:spPr>
          <a:xfrm>
            <a:off x="963036" y="1897700"/>
            <a:ext cx="11585749" cy="307777"/>
          </a:xfrm>
          <a:prstGeom prst="rect">
            <a:avLst/>
          </a:prstGeom>
          <a:noFill/>
        </p:spPr>
        <p:txBody>
          <a:bodyPr wrap="square" rtlCol="0">
            <a:spAutoFit/>
          </a:bodyPr>
          <a:lstStyle/>
          <a:p>
            <a:r>
              <a:rPr kumimoji="1" lang="en-US" altLang="ja-JP" sz="1400" b="1" dirty="0">
                <a:hlinkClick r:id="rId1"/>
              </a:rPr>
              <a:t>https://www.youtube.com/playlist?list=PLMG33RKISnWgpWG4SSXpn8JiZsCl_5MM5</a:t>
            </a:r>
            <a:endParaRPr kumimoji="1" lang="ja-JP" altLang="en-US" sz="1400" b="1" dirty="0"/>
          </a:p>
        </p:txBody>
      </p:sp>
      <p:pic>
        <p:nvPicPr>
          <p:cNvPr id="1112" name="図 9"/>
          <p:cNvPicPr>
            <a:picLocks noChangeAspect="1"/>
          </p:cNvPicPr>
          <p:nvPr/>
        </p:nvPicPr>
        <p:blipFill>
          <a:blip r:embed="rId2"/>
          <a:stretch>
            <a:fillRect/>
          </a:stretch>
        </p:blipFill>
        <p:spPr>
          <a:xfrm>
            <a:off x="8909530" y="1440894"/>
            <a:ext cx="1036844" cy="999043"/>
          </a:xfrm>
          <a:prstGeom prst="rect">
            <a:avLst/>
          </a:prstGeom>
        </p:spPr>
      </p:pic>
    </p:spTree>
    <p:extLst>
      <p:ext uri="{BB962C8B-B14F-4D97-AF65-F5344CB8AC3E}">
        <p14:creationId xmlns:p14="http://schemas.microsoft.com/office/powerpoint/2010/main" val="91805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l" t="t" r="r" b="b"/>
          <a:pathLst/>
        </a:custGeom>
        <a:solidFill>
          <a:srgbClr val="CCFFFF"/>
        </a:solidFill>
      </a:spPr>
      <a:bodyPr vertOverflow="overflow" horzOverflow="overflow" rtlCol="0" anchor="ctr"/>
      <a:lstStyle>
        <a:defPPr algn="ctr">
          <a:defRPr sz="2000" b="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1796</TotalTime>
  <Words>246</Words>
  <Application>JUST Focus</Application>
  <Paragraphs>32</Paragraph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電子申請・届出システム　操作ガイド（事業所向け）説明動画</vt:lpstr>
    </vt:vector>
  </TitlesOfParts>
  <LinksUpToDate>false</LinksUpToDate>
  <SharedDoc>false</SharedDoc>
  <HyperlinksChanged>false</HyperlinksChanged>
  <AppVersion>5.0.2</AppVersion>
  <PresentationFormat>ユーザー設定</PresentationFormat>
  <Slides>1</Slides>
  <Notes>0</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デモ環境ご利用にあたり（自治体様向け）</dc:title>
  <cp:lastModifiedBy>田中　智彬</cp:lastModifiedBy>
  <cp:lastPrinted>2023-11-22T07:32:06Z</cp:lastPrinted>
  <dcterms:created xsi:type="dcterms:W3CDTF">2023-11-09T08:25:40Z</dcterms:created>
  <dcterms:modified xsi:type="dcterms:W3CDTF">2025-02-07T08:05:27Z</dcterms:modified>
  <cp:revision>35</cp:revision>
</cp:coreProperties>
</file>

<file path=docProps/custom.xml><?xml version="1.0" encoding="utf-8"?>
<Properties xmlns:vt="http://schemas.openxmlformats.org/officeDocument/2006/docPropsVTypes" xmlns="http://schemas.openxmlformats.org/officeDocument/2006/custom-properties"/>
</file>